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BE8507-E776-4A9F-99E4-C025F74CC357}" type="datetimeFigureOut">
              <a:rPr lang="ru-RU" smtClean="0"/>
              <a:t>30.11.2020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286B31-68FB-418E-B3C0-1FA1A48B2B22}" type="slidenum">
              <a:rPr lang="ru-RU" smtClean="0"/>
              <a:t>‹#›</a:t>
            </a:fld>
            <a:endParaRPr lang="ru-RU"/>
          </a:p>
        </p:txBody>
      </p:sp>
    </p:spTree>
    <p:extLst>
      <p:ext uri="{BB962C8B-B14F-4D97-AF65-F5344CB8AC3E}">
        <p14:creationId xmlns:p14="http://schemas.microsoft.com/office/powerpoint/2010/main" val="4141152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D286B31-68FB-418E-B3C0-1FA1A48B2B22}" type="slidenum">
              <a:rPr lang="ru-RU" smtClean="0"/>
              <a:t>6</a:t>
            </a:fld>
            <a:endParaRPr lang="ru-RU"/>
          </a:p>
        </p:txBody>
      </p:sp>
    </p:spTree>
    <p:extLst>
      <p:ext uri="{BB962C8B-B14F-4D97-AF65-F5344CB8AC3E}">
        <p14:creationId xmlns:p14="http://schemas.microsoft.com/office/powerpoint/2010/main" val="265370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FB70044-70FE-44CD-976E-37EA817F4900}" type="datetimeFigureOut">
              <a:rPr lang="ru-RU" smtClean="0"/>
              <a:t>30.11.2020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134C9D-EBB6-4054-BBA6-F5BE167FDAFE}"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B70044-70FE-44CD-976E-37EA817F4900}" type="datetimeFigureOut">
              <a:rPr lang="ru-RU" smtClean="0"/>
              <a:t>30.11.2020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36396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B70044-70FE-44CD-976E-37EA817F4900}" type="datetimeFigureOut">
              <a:rPr lang="ru-RU" smtClean="0"/>
              <a:t>30.11.2020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3841751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B70044-70FE-44CD-976E-37EA817F4900}" type="datetimeFigureOut">
              <a:rPr lang="ru-RU" smtClean="0"/>
              <a:t>30.11.2020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2986867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FB70044-70FE-44CD-976E-37EA817F4900}" type="datetimeFigureOut">
              <a:rPr lang="ru-RU" smtClean="0"/>
              <a:t>30.11.2020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134C9D-EBB6-4054-BBA6-F5BE167FDAFE}"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623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FB70044-70FE-44CD-976E-37EA817F4900}" type="datetimeFigureOut">
              <a:rPr lang="ru-RU" smtClean="0"/>
              <a:t>30.11.2020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207553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FB70044-70FE-44CD-976E-37EA817F4900}" type="datetimeFigureOut">
              <a:rPr lang="ru-RU" smtClean="0"/>
              <a:t>30.11.2020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604245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FB70044-70FE-44CD-976E-37EA817F4900}" type="datetimeFigureOut">
              <a:rPr lang="ru-RU" smtClean="0"/>
              <a:t>30.11.2020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2121185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FB70044-70FE-44CD-976E-37EA817F4900}" type="datetimeFigureOut">
              <a:rPr lang="ru-RU" smtClean="0"/>
              <a:t>30.11.2020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340115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FB70044-70FE-44CD-976E-37EA817F4900}" type="datetimeFigureOut">
              <a:rPr lang="ru-RU" smtClean="0"/>
              <a:t>30.11.2020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134C9D-EBB6-4054-BBA6-F5BE167FDAFE}" type="slidenum">
              <a:rPr lang="ru-RU" smtClean="0"/>
              <a:t>‹#›</a:t>
            </a:fld>
            <a:endParaRPr lang="ru-RU"/>
          </a:p>
        </p:txBody>
      </p:sp>
    </p:spTree>
    <p:extLst>
      <p:ext uri="{BB962C8B-B14F-4D97-AF65-F5344CB8AC3E}">
        <p14:creationId xmlns:p14="http://schemas.microsoft.com/office/powerpoint/2010/main" val="358036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FB70044-70FE-44CD-976E-37EA817F4900}" type="datetimeFigureOut">
              <a:rPr lang="ru-RU" smtClean="0"/>
              <a:t>30.11.2020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C134C9D-EBB6-4054-BBA6-F5BE167FDAFE}" type="slidenum">
              <a:rPr lang="ru-RU" smtClean="0"/>
              <a:t>‹#›</a:t>
            </a:fld>
            <a:endParaRPr lang="ru-RU"/>
          </a:p>
        </p:txBody>
      </p:sp>
    </p:spTree>
    <p:extLst>
      <p:ext uri="{BB962C8B-B14F-4D97-AF65-F5344CB8AC3E}">
        <p14:creationId xmlns:p14="http://schemas.microsoft.com/office/powerpoint/2010/main" val="3913994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FB70044-70FE-44CD-976E-37EA817F4900}" type="datetimeFigureOut">
              <a:rPr lang="ru-RU" smtClean="0"/>
              <a:t>30.11.2020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134C9D-EBB6-4054-BBA6-F5BE167FDAFE}"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5948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311794"/>
          </a:xfrm>
        </p:spPr>
        <p:txBody>
          <a:bodyPr>
            <a:normAutofit/>
          </a:bodyPr>
          <a:lstStyle/>
          <a:p>
            <a:pPr algn="ctr"/>
            <a:r>
              <a:rPr lang="ru-RU" sz="2800" b="1" dirty="0">
                <a:latin typeface="Times New Roman" panose="02020603050405020304" pitchFamily="18" charset="0"/>
                <a:cs typeface="Times New Roman" panose="02020603050405020304" pitchFamily="18" charset="0"/>
              </a:rPr>
              <a:t>ОСОБЕННОСТИ РАЗВИТИЯ Я-КОНЦЕПЦИИ У СПОРТСМЕНОВ ПОДРОСТКОВОГО ВОЗРАСТА</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12</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820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Реальная обстановка существования человека в современном мире качественно его изменяет. С одной стороны, способствует развитию критического мышления, творческой инициативы, социальной ответственности и саморазвитию личности, с другой стороны, неустойчивость социальной, экономической, экологической и идеологической обстановки, дискредитация многих нравственных ориентиров приводят к дезориентации людей, что сказывается на их физическом и духовном развитии [6].</a:t>
            </a:r>
          </a:p>
          <a:p>
            <a:pPr algn="just"/>
            <a:r>
              <a:rPr lang="ru-RU" dirty="0" smtClean="0">
                <a:latin typeface="Times New Roman" panose="02020603050405020304" pitchFamily="18" charset="0"/>
                <a:cs typeface="Times New Roman" panose="02020603050405020304" pitchFamily="18" charset="0"/>
              </a:rPr>
              <a:t>Подростки на современном этапе развития общества переживают фактически «двойной кризис», обусловленный внешними и внутренними факторами. Совпадение во времени социального кризиса и возрастного обостряет отношение молодого человека к своему прошлому, настоящему и будущему, настраивает на более глубокое понимание смысла жизни. В то же время они отмечают неблагополучие современных условий для их личностного становления [2].</a:t>
            </a:r>
          </a:p>
          <a:p>
            <a:pPr algn="just"/>
            <a:r>
              <a:rPr lang="ru-RU" dirty="0" smtClean="0">
                <a:latin typeface="Times New Roman" panose="02020603050405020304" pitchFamily="18" charset="0"/>
                <a:cs typeface="Times New Roman" panose="02020603050405020304" pitchFamily="18" charset="0"/>
              </a:rPr>
              <a:t>Кроме влияния современных условий на развитие подростков, существует общая характеристика проблем данного возраста. В подростковом возрасте у молодых людей активно формируется самосознание, вырабатывается своя система эталонов </a:t>
            </a:r>
            <a:r>
              <a:rPr lang="ru-RU" dirty="0" err="1" smtClean="0">
                <a:latin typeface="Times New Roman" panose="02020603050405020304" pitchFamily="18" charset="0"/>
                <a:cs typeface="Times New Roman" panose="02020603050405020304" pitchFamily="18" charset="0"/>
              </a:rPr>
              <a:t>самооценивания</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самоотношения</a:t>
            </a:r>
            <a:r>
              <a:rPr lang="ru-RU" dirty="0" smtClean="0">
                <a:latin typeface="Times New Roman" panose="02020603050405020304" pitchFamily="18" charset="0"/>
                <a:cs typeface="Times New Roman" panose="02020603050405020304" pitchFamily="18" charset="0"/>
              </a:rPr>
              <a:t>. В этом возрасте подросток осознает свою неповторимость, в сознании происходит постепенная переориентация с внешних оценок на внутренние. Так, постепенно у подростка формируется Я-концепция, которая способствует его дальнейшему развитию.</a:t>
            </a:r>
          </a:p>
          <a:p>
            <a:pPr algn="just"/>
            <a:r>
              <a:rPr lang="ru-RU" b="1" dirty="0" smtClean="0">
                <a:latin typeface="Times New Roman" panose="02020603050405020304" pitchFamily="18" charset="0"/>
                <a:cs typeface="Times New Roman" panose="02020603050405020304" pitchFamily="18" charset="0"/>
              </a:rPr>
              <a:t>Я-концепция человека</a:t>
            </a:r>
            <a:r>
              <a:rPr lang="ru-RU" dirty="0" smtClean="0">
                <a:latin typeface="Times New Roman" panose="02020603050405020304" pitchFamily="18" charset="0"/>
                <a:cs typeface="Times New Roman" panose="02020603050405020304" pitchFamily="18" charset="0"/>
              </a:rPr>
              <a:t>, являясь продуктом деятельности самосознания, представляет собой целостное системное образование. Я-концепция – это обобщенное представление человека о самом себе, система его установок относительно собственной личности.</a:t>
            </a:r>
          </a:p>
          <a:p>
            <a:pPr algn="just"/>
            <a:r>
              <a:rPr lang="ru-RU" dirty="0" smtClean="0">
                <a:latin typeface="Times New Roman" panose="02020603050405020304" pitchFamily="18" charset="0"/>
                <a:cs typeface="Times New Roman" panose="02020603050405020304" pitchFamily="18" charset="0"/>
              </a:rPr>
              <a:t>Если рассмотреть возрастные изменения содержания Я-концепции, можно сказать, что по мере взросления от 7 до 14 лет, в описаниях подростков уменьшалось относительное значение следующих категорий: внешность, общие сведения и идентичность, друзья и приятели, семья и родственники, вещи ребенка. Возрастала относительная доля категорий: личностные качества, направленность, устойчивые особенности поведения, увлечения и интересы, убеждения и ценностные установки, отношение к себе, к лицам противоположного пола и сопоставление себя с другими людьми. То есть, по мере взросления наблюдается переход от описания внешних характеристик до акцентирования внимания на внутренних особенностях и характера взаимоотношений с другими людьми.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068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2003"/>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a:t>
            </a:r>
            <a:r>
              <a:rPr lang="ru-RU" dirty="0" err="1" smtClean="0">
                <a:latin typeface="Times New Roman" panose="02020603050405020304" pitchFamily="18" charset="0"/>
                <a:cs typeface="Times New Roman" panose="02020603050405020304" pitchFamily="18" charset="0"/>
              </a:rPr>
              <a:t>самоописаниях</a:t>
            </a:r>
            <a:r>
              <a:rPr lang="ru-RU" dirty="0" smtClean="0">
                <a:latin typeface="Times New Roman" panose="02020603050405020304" pitchFamily="18" charset="0"/>
                <a:cs typeface="Times New Roman" panose="02020603050405020304" pitchFamily="18" charset="0"/>
              </a:rPr>
              <a:t> подростков явственно прослеживается стремление выразить свое отношение к окружающим, а также озабоченность по поводу впечатлений, которые они производят на других. Все чаще в их ответах находят отражение убеждения и ценностные установки, взаимоотношения с людьми, что можно рассматривать как стремление включиться в социальную структуру, приобщаясь к ценностям данной культуры. По форме </a:t>
            </a:r>
            <a:r>
              <a:rPr lang="ru-RU" dirty="0" err="1" smtClean="0">
                <a:latin typeface="Times New Roman" panose="02020603050405020304" pitchFamily="18" charset="0"/>
                <a:cs typeface="Times New Roman" panose="02020603050405020304" pitchFamily="18" charset="0"/>
              </a:rPr>
              <a:t>самоописания</a:t>
            </a:r>
            <a:r>
              <a:rPr lang="ru-RU" dirty="0" smtClean="0">
                <a:latin typeface="Times New Roman" panose="02020603050405020304" pitchFamily="18" charset="0"/>
                <a:cs typeface="Times New Roman" panose="02020603050405020304" pitchFamily="18" charset="0"/>
              </a:rPr>
              <a:t> подростков становятся более последовательными и внутренне взаимосвязанными.</a:t>
            </a:r>
          </a:p>
          <a:p>
            <a:pPr algn="just"/>
            <a:r>
              <a:rPr lang="ru-RU" b="1" dirty="0" smtClean="0">
                <a:latin typeface="Times New Roman" panose="02020603050405020304" pitchFamily="18" charset="0"/>
                <a:cs typeface="Times New Roman" panose="02020603050405020304" pitchFamily="18" charset="0"/>
              </a:rPr>
              <a:t>Включение ребенка в спортивную деятельность</a:t>
            </a:r>
            <a:r>
              <a:rPr lang="ru-RU" dirty="0" smtClean="0">
                <a:latin typeface="Times New Roman" panose="02020603050405020304" pitchFamily="18" charset="0"/>
                <a:cs typeface="Times New Roman" panose="02020603050405020304" pitchFamily="18" charset="0"/>
              </a:rPr>
              <a:t>, несомненно, оказывает влияние на его становление как личности и формирование Я-концепции. С одной стороны, спорт ускоряет процесс социализации и способствует развитию благоприятной Я-концепции [5]. С другой стороны, спортсмен затрачивает огромное количество времени на совершенствование своего мастерства, что создает, в свою очередь, неблагоприятные условия для развития полноценной Я-концепции. Одним из последствий ранней профессионализации в спорте является сужение Я-концепции до представления о себе только как о спортсмене, вследствие чего спортивная деятельность воспринимается как единственная сфера приложения своих сил и реализации себя как личности [7]. Ориентированность на реализацию себя только в спорте направляет на усердную работу над собой, но создает предпосылки болезненного завершения спортивной карьеры. Сужение представления спортсмена о себе ограничивает зону его поиска приложения своих сил вне спорта после завершения активных выступлений в качестве спортсмена [3].</a:t>
            </a:r>
          </a:p>
          <a:p>
            <a:pPr algn="just"/>
            <a:r>
              <a:rPr lang="ru-RU" dirty="0" smtClean="0">
                <a:latin typeface="Times New Roman" panose="02020603050405020304" pitchFamily="18" charset="0"/>
                <a:cs typeface="Times New Roman" panose="02020603050405020304" pitchFamily="18" charset="0"/>
              </a:rPr>
              <a:t>Еще одной формой неблагоприятного развития Я-концепции у спортсменов является возникновение негативной личностной идентичности, которая обусловлена затруднениями в учебе или в общении со сверстниками. Школьная неуспеваемость и потребность найти ей оправдание может сформировать негативную «немую» идентичность, которая характеризует способ реагирования на трудности в учебе [1].</a:t>
            </a:r>
          </a:p>
          <a:p>
            <a:pPr algn="just"/>
            <a:r>
              <a:rPr lang="ru-RU" dirty="0" smtClean="0">
                <a:latin typeface="Times New Roman" panose="02020603050405020304" pitchFamily="18" charset="0"/>
                <a:cs typeface="Times New Roman" panose="02020603050405020304" pitchFamily="18" charset="0"/>
              </a:rPr>
              <a:t>Другим проявлением негативной идентичности может проявляться акцентирование ценимой подростками физической силы и агрессивности. Самоутверждение в среде своих сверстников через негативную идентичность является признаком дисгармонии личностного развития юных спортсменов. Источником ее является то, что концентрированность на спортивном совершенствовании отодвигает на второй план актуальные для их ровесников проблемы: познание себя в различных видах деятельности, приобретение опыта общения со сверстниками противоположного пола, знакомство с миром профессий и подготовку к профессиональному самоопределению.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29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Поскольку противоречиво влияние занятий спортом на личностное становление и формирование Я-концепции подростков существует необходимость в снижении неблагоприятных факторов влияния и усилении благоприятных.</a:t>
            </a:r>
          </a:p>
          <a:p>
            <a:pPr algn="just"/>
            <a:r>
              <a:rPr lang="ru-RU" dirty="0" smtClean="0">
                <a:latin typeface="Times New Roman" panose="02020603050405020304" pitchFamily="18" charset="0"/>
                <a:cs typeface="Times New Roman" panose="02020603050405020304" pitchFamily="18" charset="0"/>
              </a:rPr>
              <a:t>Цель исследования – выявить особенности развития Я-концепции у спортсменов подросткового возраста.</a:t>
            </a:r>
          </a:p>
          <a:p>
            <a:pPr algn="just"/>
            <a:r>
              <a:rPr lang="ru-RU" dirty="0" smtClean="0">
                <a:latin typeface="Times New Roman" panose="02020603050405020304" pitchFamily="18" charset="0"/>
                <a:cs typeface="Times New Roman" panose="02020603050405020304" pitchFamily="18" charset="0"/>
              </a:rPr>
              <a:t>Методы исследования: методика «Кто Я? – 20 суждений» Куна М. и </a:t>
            </a:r>
            <a:r>
              <a:rPr lang="ru-RU" dirty="0" err="1" smtClean="0">
                <a:latin typeface="Times New Roman" panose="02020603050405020304" pitchFamily="18" charset="0"/>
                <a:cs typeface="Times New Roman" panose="02020603050405020304" pitchFamily="18" charset="0"/>
              </a:rPr>
              <a:t>Макпартлэндадения</a:t>
            </a:r>
            <a:r>
              <a:rPr lang="ru-RU" dirty="0" smtClean="0">
                <a:latin typeface="Times New Roman" panose="02020603050405020304" pitchFamily="18" charset="0"/>
                <a:cs typeface="Times New Roman" panose="02020603050405020304" pitchFamily="18" charset="0"/>
              </a:rPr>
              <a:t>, опросник «</a:t>
            </a:r>
            <a:r>
              <a:rPr lang="ru-RU" dirty="0" err="1" smtClean="0">
                <a:latin typeface="Times New Roman" panose="02020603050405020304" pitchFamily="18" charset="0"/>
                <a:cs typeface="Times New Roman" panose="02020603050405020304" pitchFamily="18" charset="0"/>
              </a:rPr>
              <a:t>Самоотношение</a:t>
            </a:r>
            <a:r>
              <a:rPr lang="ru-RU" dirty="0" smtClean="0">
                <a:latin typeface="Times New Roman" panose="02020603050405020304" pitchFamily="18" charset="0"/>
                <a:cs typeface="Times New Roman" panose="02020603050405020304" pitchFamily="18" charset="0"/>
              </a:rPr>
              <a:t>», разработанный </a:t>
            </a:r>
            <a:r>
              <a:rPr lang="ru-RU" dirty="0" err="1" smtClean="0">
                <a:latin typeface="Times New Roman" panose="02020603050405020304" pitchFamily="18" charset="0"/>
                <a:cs typeface="Times New Roman" panose="02020603050405020304" pitchFamily="18" charset="0"/>
              </a:rPr>
              <a:t>Столиным</a:t>
            </a:r>
            <a:r>
              <a:rPr lang="ru-RU" dirty="0" smtClean="0">
                <a:latin typeface="Times New Roman" panose="02020603050405020304" pitchFamily="18" charset="0"/>
                <a:cs typeface="Times New Roman" panose="02020603050405020304" pitchFamily="18" charset="0"/>
              </a:rPr>
              <a:t> В.В. и Пантелеевым С.Р., и опросник «Половозрастные особенности ответственности личности» </a:t>
            </a:r>
            <a:r>
              <a:rPr lang="ru-RU" dirty="0" err="1" smtClean="0">
                <a:latin typeface="Times New Roman" panose="02020603050405020304" pitchFamily="18" charset="0"/>
                <a:cs typeface="Times New Roman" panose="02020603050405020304" pitchFamily="18" charset="0"/>
              </a:rPr>
              <a:t>Прядеина</a:t>
            </a:r>
            <a:r>
              <a:rPr lang="ru-RU" dirty="0" smtClean="0">
                <a:latin typeface="Times New Roman" panose="02020603050405020304" pitchFamily="18" charset="0"/>
                <a:cs typeface="Times New Roman" panose="02020603050405020304" pitchFamily="18" charset="0"/>
              </a:rPr>
              <a:t> В.П.</a:t>
            </a:r>
          </a:p>
          <a:p>
            <a:pPr algn="just"/>
            <a:r>
              <a:rPr lang="ru-RU" dirty="0" smtClean="0">
                <a:latin typeface="Times New Roman" panose="02020603050405020304" pitchFamily="18" charset="0"/>
                <a:cs typeface="Times New Roman" panose="02020603050405020304" pitchFamily="18" charset="0"/>
              </a:rPr>
              <a:t>В исследовании приняли участие спортсмены подросткового возраста обоего пола г. Краснодара, занимающиеся гимнастикой ( n=41), футболом ( n=81) и гандболом ( n=40).</a:t>
            </a:r>
          </a:p>
          <a:p>
            <a:pPr algn="just"/>
            <a:r>
              <a:rPr lang="ru-RU" b="1" dirty="0" smtClean="0">
                <a:latin typeface="Times New Roman" panose="02020603050405020304" pitchFamily="18" charset="0"/>
                <a:cs typeface="Times New Roman" panose="02020603050405020304" pitchFamily="18" charset="0"/>
              </a:rPr>
              <a:t>Результаты исследования и их обсуждение</a:t>
            </a:r>
          </a:p>
          <a:p>
            <a:pPr algn="just"/>
            <a:r>
              <a:rPr lang="ru-RU" dirty="0" smtClean="0">
                <a:latin typeface="Times New Roman" panose="02020603050405020304" pitchFamily="18" charset="0"/>
                <a:cs typeface="Times New Roman" panose="02020603050405020304" pitchFamily="18" charset="0"/>
              </a:rPr>
              <a:t>Для исследования особенностей развития Я-концепции у спортсменов нами был определен уровень </a:t>
            </a:r>
            <a:r>
              <a:rPr lang="ru-RU" dirty="0" err="1" smtClean="0">
                <a:latin typeface="Times New Roman" panose="02020603050405020304" pitchFamily="18" charset="0"/>
                <a:cs typeface="Times New Roman" panose="02020603050405020304" pitchFamily="18" charset="0"/>
              </a:rPr>
              <a:t>самопрезентации</a:t>
            </a:r>
            <a:r>
              <a:rPr lang="ru-RU" dirty="0" smtClean="0">
                <a:latin typeface="Times New Roman" panose="02020603050405020304" pitchFamily="18" charset="0"/>
                <a:cs typeface="Times New Roman" panose="02020603050405020304" pitchFamily="18" charset="0"/>
              </a:rPr>
              <a:t>, измеряемый количеством выделенных характеристик. Для подробного анализа рассматривались следующие категории Я-концепции: формально-биографические, ролевые сведения; самооценка, принятие себя, качества личности и характер; умения, интересы, интеллект, способности; отношения с окружающими людьми (взрослыми, сверстниками); ценности, убеждения, права, обязанности, идеалы; чувства, переживания, мотивы; отношение к своему возрасту, представление о собственной взрослости, самостоятельности; жизненные планы (кем быть, каким быть); внешность, отношение к сверстникам противоположного пола; особенности поведения.</a:t>
            </a:r>
          </a:p>
          <a:p>
            <a:pPr algn="just"/>
            <a:r>
              <a:rPr lang="ru-RU" dirty="0" smtClean="0">
                <a:latin typeface="Times New Roman" panose="02020603050405020304" pitchFamily="18" charset="0"/>
                <a:cs typeface="Times New Roman" panose="02020603050405020304" pitchFamily="18" charset="0"/>
              </a:rPr>
              <a:t>Сравнительный анализ «уровня </a:t>
            </a:r>
            <a:r>
              <a:rPr lang="ru-RU" dirty="0" err="1" smtClean="0">
                <a:latin typeface="Times New Roman" panose="02020603050405020304" pitchFamily="18" charset="0"/>
                <a:cs typeface="Times New Roman" panose="02020603050405020304" pitchFamily="18" charset="0"/>
              </a:rPr>
              <a:t>самопрезентации</a:t>
            </a:r>
            <a:r>
              <a:rPr lang="ru-RU" dirty="0" smtClean="0">
                <a:latin typeface="Times New Roman" panose="02020603050405020304" pitchFamily="18" charset="0"/>
                <a:cs typeface="Times New Roman" panose="02020603050405020304" pitchFamily="18" charset="0"/>
              </a:rPr>
              <a:t>» спортсменов показал, что у футболистов (12,72 баллов) и гимнасток (12,85 баллов) значение данного параметра находится на среднем уровне, а для девочек, занимающихся гандболом (6,18 баллов), напротив, характерен низкий «уровень </a:t>
            </a:r>
            <a:r>
              <a:rPr lang="ru-RU" dirty="0" err="1" smtClean="0">
                <a:latin typeface="Times New Roman" panose="02020603050405020304" pitchFamily="18" charset="0"/>
                <a:cs typeface="Times New Roman" panose="02020603050405020304" pitchFamily="18" charset="0"/>
              </a:rPr>
              <a:t>самопрезентации</a:t>
            </a:r>
            <a:r>
              <a:rPr lang="ru-RU" dirty="0" smtClean="0">
                <a:latin typeface="Times New Roman" panose="02020603050405020304" pitchFamily="18" charset="0"/>
                <a:cs typeface="Times New Roman" panose="02020603050405020304" pitchFamily="18" charset="0"/>
              </a:rPr>
              <a:t>» ( p≤0,05) (рисунок 1).</a:t>
            </a:r>
          </a:p>
          <a:p>
            <a:pPr algn="just"/>
            <a:r>
              <a:rPr lang="ru-RU" dirty="0" smtClean="0">
                <a:latin typeface="Times New Roman" panose="02020603050405020304" pitchFamily="18" charset="0"/>
                <a:cs typeface="Times New Roman" panose="02020603050405020304" pitchFamily="18" charset="0"/>
              </a:rPr>
              <a:t>При сравнении категорий Я-концепции обнаружено, что у спортсменов обоего пола преобладают «формально-биографические характеристики» и «умения, способности». Кроме того, для девочек более значимы «самооценка и характер», для мальчиков – «внешность» и «отношения со сверстниками».</a:t>
            </a:r>
          </a:p>
          <a:p>
            <a:pPr algn="just"/>
            <a:r>
              <a:rPr lang="ru-RU" dirty="0" smtClean="0">
                <a:latin typeface="Times New Roman" panose="02020603050405020304" pitchFamily="18" charset="0"/>
                <a:cs typeface="Times New Roman" panose="02020603050405020304" pitchFamily="18" charset="0"/>
              </a:rPr>
              <a:t>В результате психодиагностического исследования выявлена тенденция к сужению Я-концепции у спортсменов. Более высокие значения «уровня </a:t>
            </a:r>
            <a:r>
              <a:rPr lang="ru-RU" dirty="0" err="1" smtClean="0">
                <a:latin typeface="Times New Roman" panose="02020603050405020304" pitchFamily="18" charset="0"/>
                <a:cs typeface="Times New Roman" panose="02020603050405020304" pitchFamily="18" charset="0"/>
              </a:rPr>
              <a:t>самопрезентации</a:t>
            </a:r>
            <a:r>
              <a:rPr lang="ru-RU" dirty="0" smtClean="0">
                <a:latin typeface="Times New Roman" panose="02020603050405020304" pitchFamily="18" charset="0"/>
                <a:cs typeface="Times New Roman" panose="02020603050405020304" pitchFamily="18" charset="0"/>
              </a:rPr>
              <a:t>» у гимнасток объясняются спецификой вида спорта, который направлен на создание образа и побуждает подростков к осознанию себя.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6462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251880" y="0"/>
            <a:ext cx="7929349" cy="3330054"/>
          </a:xfrm>
          <a:prstGeom prst="rect">
            <a:avLst/>
          </a:prstGeom>
        </p:spPr>
      </p:pic>
      <p:sp>
        <p:nvSpPr>
          <p:cNvPr id="3" name="Прямоугольник 2"/>
          <p:cNvSpPr/>
          <p:nvPr/>
        </p:nvSpPr>
        <p:spPr>
          <a:xfrm>
            <a:off x="-54591" y="3330054"/>
            <a:ext cx="12192000" cy="2739211"/>
          </a:xfrm>
          <a:prstGeom prst="rect">
            <a:avLst/>
          </a:prstGeom>
        </p:spPr>
        <p:txBody>
          <a:bodyPr wrap="square">
            <a:spAutoFit/>
          </a:bodyPr>
          <a:lstStyle/>
          <a:p>
            <a:pPr algn="ctr"/>
            <a:r>
              <a:rPr lang="ru-RU" sz="1400" dirty="0" smtClean="0">
                <a:latin typeface="Times New Roman" panose="02020603050405020304" pitchFamily="18" charset="0"/>
                <a:cs typeface="Times New Roman" panose="02020603050405020304" pitchFamily="18" charset="0"/>
              </a:rPr>
              <a:t>Рис. 1. Средние значения «уровня </a:t>
            </a:r>
            <a:r>
              <a:rPr lang="ru-RU" sz="1400" dirty="0" err="1" smtClean="0">
                <a:latin typeface="Times New Roman" panose="02020603050405020304" pitchFamily="18" charset="0"/>
                <a:cs typeface="Times New Roman" panose="02020603050405020304" pitchFamily="18" charset="0"/>
              </a:rPr>
              <a:t>самопрезентации</a:t>
            </a:r>
            <a:r>
              <a:rPr lang="ru-RU" sz="1400" dirty="0" smtClean="0">
                <a:latin typeface="Times New Roman" panose="02020603050405020304" pitchFamily="18" charset="0"/>
                <a:cs typeface="Times New Roman" panose="02020603050405020304" pitchFamily="18" charset="0"/>
              </a:rPr>
              <a:t>» спортсменов, занимающихся гимнастикой, гандболом и футболом ( p≤0,05).</a:t>
            </a:r>
          </a:p>
          <a:p>
            <a:pPr algn="just"/>
            <a:endParaRPr lang="ru-RU" sz="1400"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Таким образом, на формирование Я-концепции влияет не только включение в спортивную деятельность, но и специфика вида спорта. Сравнительный анализ характеристик личностного развития спортсменов, позволяет говорить о менее благоприятном развитии Я-концепции у спортсменок, особенно у гандболисток.</a:t>
            </a:r>
          </a:p>
          <a:p>
            <a:pPr algn="just"/>
            <a:r>
              <a:rPr lang="ru-RU" dirty="0" smtClean="0">
                <a:latin typeface="Times New Roman" panose="02020603050405020304" pitchFamily="18" charset="0"/>
                <a:cs typeface="Times New Roman" panose="02020603050405020304" pitchFamily="18" charset="0"/>
              </a:rPr>
              <a:t>Проанализировав полученные данные исследования, были выделены некоторые аспекты данной проблемы, связанные с особенностями личностного развития и формированием Я-концепции спортсменов подросткового возраста. На основании полученных результатов была проведена программа психологического тренинга «Развитие самосознания и уверенности в себе» [4]. Основной целью данной программы было формирование адекватной самооценки и благоприятного развития Я-концепции у спортсменок-гандболисток, с одной стороны, и повышение уверенности в себе, с другой стороны.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8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139321"/>
          </a:xfrm>
          <a:prstGeom prst="rect">
            <a:avLst/>
          </a:prstGeom>
        </p:spPr>
        <p:txBody>
          <a:bodyPr wrap="square">
            <a:spAutoFit/>
          </a:bodyPr>
          <a:lstStyle/>
          <a:p>
            <a:pPr algn="just"/>
            <a:r>
              <a:rPr lang="ru-RU" smtClean="0">
                <a:latin typeface="Times New Roman" panose="02020603050405020304" pitchFamily="18" charset="0"/>
                <a:cs typeface="Times New Roman" panose="02020603050405020304" pitchFamily="18" charset="0"/>
              </a:rPr>
              <a:t>До проведения тренинга был зафиксирован неадекватно завышенный уровень самоотношения и самооценки, свидетельствующим о неправильном представлении о себе, возникновении идеализированного образа своей личности, своей ценности для окружающих и для общего дела, своих возможностей. Восприятие реальной действительности в такой ситуации искажается, отношение к ней становится неадекватным, чисто эмоциональным. Средний уровень ответственности свидетельствует о ее нейтральности и ситуативном проявлении. В целом, у спортсменок наблюдается формирование неадекватного представления о себе и своих возможностях.</a:t>
            </a:r>
          </a:p>
          <a:p>
            <a:pPr algn="just"/>
            <a:r>
              <a:rPr lang="ru-RU" smtClean="0">
                <a:latin typeface="Times New Roman" panose="02020603050405020304" pitchFamily="18" charset="0"/>
                <a:cs typeface="Times New Roman" panose="02020603050405020304" pitchFamily="18" charset="0"/>
              </a:rPr>
              <a:t>После проведения психологического тренинга было выявлено, что достоверно увеличилось значение показателя «уровень самопрезентации» до 17,1 балла, что соответствует высокому уровню ( p≤0,001). Достоверные различия были зафиксированы по следующим шкалам самоотношения: глобальное самоотношение (63,8 баллов), самоуважение (57,8 баллов), ожидаемое положительное отношение (53,9 баллов), самоуверенность (55,1 балл). Все значения находятся в пределах допустимого уровня, свидетельствующего об адекватности самоотношения (р≤0,05) (таблица 1).</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3"/>
          <a:stretch>
            <a:fillRect/>
          </a:stretch>
        </p:blipFill>
        <p:spPr>
          <a:xfrm>
            <a:off x="1986940" y="3139321"/>
            <a:ext cx="8218120" cy="3234011"/>
          </a:xfrm>
          <a:prstGeom prst="rect">
            <a:avLst/>
          </a:prstGeom>
        </p:spPr>
      </p:pic>
      <p:sp>
        <p:nvSpPr>
          <p:cNvPr id="5" name="Прямоугольник 4"/>
          <p:cNvSpPr/>
          <p:nvPr/>
        </p:nvSpPr>
        <p:spPr>
          <a:xfrm>
            <a:off x="0" y="5657671"/>
            <a:ext cx="12192000" cy="1107996"/>
          </a:xfrm>
          <a:prstGeom prst="rect">
            <a:avLst/>
          </a:prstGeom>
        </p:spPr>
        <p:txBody>
          <a:bodyPr wrap="square">
            <a:spAutoFit/>
          </a:bodyPr>
          <a:lstStyle/>
          <a:p>
            <a:endParaRPr lang="ru-RU" dirty="0" smtClean="0"/>
          </a:p>
          <a:p>
            <a:r>
              <a:rPr lang="ru-RU" sz="1600" dirty="0" smtClean="0">
                <a:latin typeface="Times New Roman" panose="02020603050405020304" pitchFamily="18" charset="0"/>
                <a:cs typeface="Times New Roman" panose="02020603050405020304" pitchFamily="18" charset="0"/>
              </a:rPr>
              <a:t>Таблица 1</a:t>
            </a:r>
          </a:p>
          <a:p>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Средние значения интегральных показателей </a:t>
            </a:r>
            <a:r>
              <a:rPr lang="ru-RU" sz="1600" dirty="0" err="1" smtClean="0">
                <a:latin typeface="Times New Roman" panose="02020603050405020304" pitchFamily="18" charset="0"/>
                <a:cs typeface="Times New Roman" panose="02020603050405020304" pitchFamily="18" charset="0"/>
              </a:rPr>
              <a:t>самоотношения</a:t>
            </a:r>
            <a:r>
              <a:rPr lang="ru-RU" sz="1600" dirty="0" smtClean="0">
                <a:latin typeface="Times New Roman" panose="02020603050405020304" pitchFamily="18" charset="0"/>
                <a:cs typeface="Times New Roman" panose="02020603050405020304" pitchFamily="18" charset="0"/>
              </a:rPr>
              <a:t> спортсменок до и после тренинга (баллы)</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2221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7338" y="0"/>
            <a:ext cx="12269337"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Сравнительный анализ показателей ответственности выявил незначительное увеличение конструктивных компонентов ответственности, выраженность которых наблюдалась в таких характеристиках как: «когнитивная осмысленность», «результативность предметная», «эмоциональность стеническая», «регуляторная </a:t>
            </a:r>
            <a:r>
              <a:rPr lang="ru-RU" dirty="0" err="1" smtClean="0">
                <a:latin typeface="Times New Roman" panose="02020603050405020304" pitchFamily="18" charset="0"/>
                <a:cs typeface="Times New Roman" panose="02020603050405020304" pitchFamily="18" charset="0"/>
              </a:rPr>
              <a:t>интернальность</a:t>
            </a:r>
            <a:r>
              <a:rPr lang="ru-RU" dirty="0" smtClean="0">
                <a:latin typeface="Times New Roman" panose="02020603050405020304" pitchFamily="18" charset="0"/>
                <a:cs typeface="Times New Roman" panose="02020603050405020304" pitchFamily="18" charset="0"/>
              </a:rPr>
              <a:t>». Выраженность вышеперечисленных компонентов свидетельствует о схватывании спортсменками стержневой основы ответственности, самоотверженности, добросовестности, появлении положительных эмоций при выполнении коллективных дел и проявлении самостоятельности, самокритичности, независимости при выполнении ответственных дел. Благоприятным фактором явилось то, что после проведения тренинга заметно снизились деструктивные компоненты ответственности. Достоверно снизилось значение компонента «эмоциональность астеническая», что свидетельствует о снижении отрицательных эмоций при необходимости выполнения ответственного дела, в ходе реализации его или в случае неудачи.</a:t>
            </a:r>
          </a:p>
          <a:p>
            <a:pPr algn="just"/>
            <a:r>
              <a:rPr lang="ru-RU" dirty="0" smtClean="0">
                <a:latin typeface="Times New Roman" panose="02020603050405020304" pitchFamily="18" charset="0"/>
                <a:cs typeface="Times New Roman" panose="02020603050405020304" pitchFamily="18" charset="0"/>
              </a:rPr>
              <a:t>До проведения тренинга достоверные различия между конструктивной и деструктивной составляющей ответственности были обнаружены по мотивационному, когнитивному и регуляторному компонентам ( p≤0,001). После проведения тренинга достоверные различия выявлены между всеми деструктивными и конструктивными компонентами ответственности. Можно сказать, что показатель ответственности спортсменок повысился в результате увеличения ее конструктивных и уменьшения деструктивных компонентов (таблица 2).</a:t>
            </a:r>
          </a:p>
          <a:p>
            <a:pPr algn="just"/>
            <a:r>
              <a:rPr lang="ru-RU" dirty="0" smtClean="0">
                <a:latin typeface="Times New Roman" panose="02020603050405020304" pitchFamily="18" charset="0"/>
                <a:cs typeface="Times New Roman" panose="02020603050405020304" pitchFamily="18" charset="0"/>
              </a:rPr>
              <a:t>Корреляционный анализ полученных данных выявил наличие прямых положительных взаимосвязей между исследуемыми показателями. Установлено, что после проведения тренинга увеличилось количество взаимосвязей в группах конструктивных и деструктивных компонентов. Между конструктивными и деструктивными компонентами достоверных корреляций не выявлено. Такие показатели как «</a:t>
            </a:r>
            <a:r>
              <a:rPr lang="ru-RU" dirty="0" err="1" smtClean="0">
                <a:latin typeface="Times New Roman" panose="02020603050405020304" pitchFamily="18" charset="0"/>
                <a:cs typeface="Times New Roman" panose="02020603050405020304" pitchFamily="18" charset="0"/>
              </a:rPr>
              <a:t>саморуководство</a:t>
            </a:r>
            <a:r>
              <a:rPr lang="ru-RU" dirty="0" smtClean="0">
                <a:latin typeface="Times New Roman" panose="02020603050405020304" pitchFamily="18" charset="0"/>
                <a:cs typeface="Times New Roman" panose="02020603050405020304" pitchFamily="18" charset="0"/>
              </a:rPr>
              <a:t>», «регуляторная </a:t>
            </a:r>
            <a:r>
              <a:rPr lang="ru-RU" dirty="0" err="1" smtClean="0">
                <a:latin typeface="Times New Roman" panose="02020603050405020304" pitchFamily="18" charset="0"/>
                <a:cs typeface="Times New Roman" panose="02020603050405020304" pitchFamily="18" charset="0"/>
              </a:rPr>
              <a:t>интернальность</a:t>
            </a:r>
            <a:r>
              <a:rPr lang="ru-RU" dirty="0" smtClean="0">
                <a:latin typeface="Times New Roman" panose="02020603050405020304" pitchFamily="18" charset="0"/>
                <a:cs typeface="Times New Roman" panose="02020603050405020304" pitchFamily="18" charset="0"/>
              </a:rPr>
              <a:t>», «динамическая </a:t>
            </a:r>
            <a:r>
              <a:rPr lang="ru-RU" dirty="0" err="1" smtClean="0">
                <a:latin typeface="Times New Roman" panose="02020603050405020304" pitchFamily="18" charset="0"/>
                <a:cs typeface="Times New Roman" panose="02020603050405020304" pitchFamily="18" charset="0"/>
              </a:rPr>
              <a:t>эргичность</a:t>
            </a:r>
            <a:r>
              <a:rPr lang="ru-RU" dirty="0" smtClean="0">
                <a:latin typeface="Times New Roman" panose="02020603050405020304" pitchFamily="18" charset="0"/>
                <a:cs typeface="Times New Roman" panose="02020603050405020304" pitchFamily="18" charset="0"/>
              </a:rPr>
              <a:t>», «межличностные отношения» и «уверенность» имеют преобладающее количество достоверных положительных взаимосвязей между собой и другими показателями развития самосознания ( p≤0,05). Положительная динамика наблюдается и в изменении корреляционных взаимосвязей с показателем «уровень </a:t>
            </a:r>
            <a:r>
              <a:rPr lang="ru-RU" dirty="0" err="1" smtClean="0">
                <a:latin typeface="Times New Roman" panose="02020603050405020304" pitchFamily="18" charset="0"/>
                <a:cs typeface="Times New Roman" panose="02020603050405020304" pitchFamily="18" charset="0"/>
              </a:rPr>
              <a:t>самопрезентации</a:t>
            </a:r>
            <a:r>
              <a:rPr lang="ru-RU" dirty="0" smtClean="0">
                <a:latin typeface="Times New Roman" panose="02020603050405020304" pitchFamily="18" charset="0"/>
                <a:cs typeface="Times New Roman" panose="02020603050405020304" pitchFamily="18" charset="0"/>
              </a:rPr>
              <a:t>», который до проведения тренинга был в прямой зависимости с эмоциональным компонентом, после проведения тренинга достоверные корреляции обнаружены с рациональным (когнитивным) компонентом.</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06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485825562"/>
              </p:ext>
            </p:extLst>
          </p:nvPr>
        </p:nvGraphicFramePr>
        <p:xfrm>
          <a:off x="1078173" y="0"/>
          <a:ext cx="10003808" cy="5562600"/>
        </p:xfrm>
        <a:graphic>
          <a:graphicData uri="http://schemas.openxmlformats.org/drawingml/2006/table">
            <a:tbl>
              <a:tblPr firstRow="1" bandRow="1">
                <a:tableStyleId>{5C22544A-7EE6-4342-B048-85BDC9FD1C3A}</a:tableStyleId>
              </a:tblPr>
              <a:tblGrid>
                <a:gridCol w="2500952"/>
                <a:gridCol w="2500952"/>
                <a:gridCol w="2500952"/>
                <a:gridCol w="2500952"/>
              </a:tblGrid>
              <a:tr h="370840">
                <a:tc>
                  <a:txBody>
                    <a:bodyPr/>
                    <a:lstStyle/>
                    <a:p>
                      <a:pPr algn="ctr"/>
                      <a:r>
                        <a:rPr lang="ru-RU" sz="1600" dirty="0" smtClean="0">
                          <a:latin typeface="Times New Roman" panose="02020603050405020304" pitchFamily="18" charset="0"/>
                          <a:cs typeface="Times New Roman" panose="02020603050405020304" pitchFamily="18" charset="0"/>
                        </a:rPr>
                        <a:t>Компоненты</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Конструктивные</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Деструктивные</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Достоверность различий</a:t>
                      </a:r>
                      <a:endParaRPr lang="ru-RU" sz="1600" dirty="0">
                        <a:latin typeface="Times New Roman" panose="02020603050405020304" pitchFamily="18" charset="0"/>
                        <a:cs typeface="Times New Roman" panose="02020603050405020304" pitchFamily="18" charset="0"/>
                      </a:endParaRPr>
                    </a:p>
                  </a:txBody>
                  <a:tcPr/>
                </a:tc>
              </a:tr>
              <a:tr h="370840">
                <a:tc gridSpan="4">
                  <a:txBody>
                    <a:bodyPr/>
                    <a:lstStyle/>
                    <a:p>
                      <a:pPr algn="ctr"/>
                      <a:r>
                        <a:rPr lang="ru-RU" sz="1600" dirty="0" smtClean="0">
                          <a:latin typeface="Times New Roman" panose="02020603050405020304" pitchFamily="18" charset="0"/>
                          <a:cs typeface="Times New Roman" panose="02020603050405020304" pitchFamily="18" charset="0"/>
                        </a:rPr>
                        <a:t>До тренинга</a:t>
                      </a:r>
                      <a:endParaRPr lang="ru-RU" sz="1600" dirty="0">
                        <a:latin typeface="Times New Roman" panose="02020603050405020304" pitchFamily="18" charset="0"/>
                        <a:cs typeface="Times New Roman" panose="02020603050405020304" pitchFamily="18" charset="0"/>
                      </a:endParaRP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Динамический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22,5 ± 6,6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18,8 ± 5,1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Мотивационный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23,3 ± 4,4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16,3 ± 4,1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Эмоциональный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26,2 ± 3,9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22,9 ± 5,9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Когнитивный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27,9 ± 3,8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15,2 ± 4,9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Результативный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24,8 ± 4,6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22,6 ± 4,4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Регуляторный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25,8 ± 2,1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18,9 ± 4,2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r h="370840">
                <a:tc gridSpan="4">
                  <a:txBody>
                    <a:bodyPr/>
                    <a:lstStyle/>
                    <a:p>
                      <a:pPr algn="ctr"/>
                      <a:r>
                        <a:rPr lang="ru-RU" sz="1600" dirty="0" smtClean="0">
                          <a:latin typeface="Times New Roman" panose="02020603050405020304" pitchFamily="18" charset="0"/>
                          <a:cs typeface="Times New Roman" panose="02020603050405020304" pitchFamily="18" charset="0"/>
                        </a:rPr>
                        <a:t>После тренинга</a:t>
                      </a:r>
                      <a:endParaRPr lang="ru-RU" sz="1600" dirty="0">
                        <a:latin typeface="Times New Roman" panose="02020603050405020304" pitchFamily="18" charset="0"/>
                        <a:cs typeface="Times New Roman" panose="02020603050405020304" pitchFamily="18" charset="0"/>
                      </a:endParaRP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Динамический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24,1 ± 6,5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18,1 ± 5,6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p≤0,05)</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Мотивационный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23,5 ± 4,2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15,9 ± 5,7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Эмоциональный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26,8 ± 3,6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19,6 ± 4,3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Когнитивный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28,2 ± 4,7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14,8 ± 4,4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Результативный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26,4 ± 4,9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22,6 ± 3,3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p≤0,01)</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Регуляторный</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25,9 ± 3,3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16,7 ± 5,9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 p≤0,001)</a:t>
                      </a:r>
                      <a:endParaRPr lang="ru-RU" sz="1600" dirty="0">
                        <a:latin typeface="Times New Roman" panose="02020603050405020304" pitchFamily="18" charset="0"/>
                        <a:cs typeface="Times New Roman" panose="02020603050405020304" pitchFamily="18" charset="0"/>
                      </a:endParaRPr>
                    </a:p>
                  </a:txBody>
                  <a:tcPr/>
                </a:tc>
              </a:tr>
            </a:tbl>
          </a:graphicData>
        </a:graphic>
      </p:graphicFrame>
      <p:sp>
        <p:nvSpPr>
          <p:cNvPr id="5" name="Прямоугольник 4"/>
          <p:cNvSpPr/>
          <p:nvPr/>
        </p:nvSpPr>
        <p:spPr>
          <a:xfrm>
            <a:off x="0" y="5544740"/>
            <a:ext cx="12192000" cy="584775"/>
          </a:xfrm>
          <a:prstGeom prst="rect">
            <a:avLst/>
          </a:prstGeom>
        </p:spPr>
        <p:txBody>
          <a:bodyPr wrap="square">
            <a:spAutoFit/>
          </a:bodyPr>
          <a:lstStyle/>
          <a:p>
            <a:pPr algn="ctr"/>
            <a:r>
              <a:rPr lang="ru-RU" sz="1600" dirty="0" smtClean="0">
                <a:latin typeface="Times New Roman" panose="02020603050405020304" pitchFamily="18" charset="0"/>
                <a:cs typeface="Times New Roman" panose="02020603050405020304" pitchFamily="18" charset="0"/>
              </a:rPr>
              <a:t>Таблица 2</a:t>
            </a:r>
          </a:p>
          <a:p>
            <a:pPr algn="ctr"/>
            <a:r>
              <a:rPr lang="ru-RU" sz="1600" dirty="0" smtClean="0">
                <a:latin typeface="Times New Roman" panose="02020603050405020304" pitchFamily="18" charset="0"/>
                <a:cs typeface="Times New Roman" panose="02020603050405020304" pitchFamily="18" charset="0"/>
              </a:rPr>
              <a:t>Средние значения компонентов ответственности у спортсменок до и после тренинга (баллы)</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4069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0486"/>
            <a:ext cx="12192000" cy="397031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Таким образом, в результате исследования Я-концепции спортсменов и проведения программы психологического тренинга у спортсменок произошли сдвиги в сторону реалистичности </a:t>
            </a:r>
            <a:r>
              <a:rPr lang="ru-RU" dirty="0" err="1" smtClean="0">
                <a:latin typeface="Times New Roman" panose="02020603050405020304" pitchFamily="18" charset="0"/>
                <a:cs typeface="Times New Roman" panose="02020603050405020304" pitchFamily="18" charset="0"/>
              </a:rPr>
              <a:t>самоотношения</a:t>
            </a:r>
            <a:r>
              <a:rPr lang="ru-RU" dirty="0" smtClean="0">
                <a:latin typeface="Times New Roman" panose="02020603050405020304" pitchFamily="18" charset="0"/>
                <a:cs typeface="Times New Roman" panose="02020603050405020304" pitchFamily="18" charset="0"/>
              </a:rPr>
              <a:t>, а при диагностике особенностей Я-концепции значительно было обнаружено, что достоверно выше стал «уровень </a:t>
            </a:r>
            <a:r>
              <a:rPr lang="ru-RU" dirty="0" err="1" smtClean="0">
                <a:latin typeface="Times New Roman" panose="02020603050405020304" pitchFamily="18" charset="0"/>
                <a:cs typeface="Times New Roman" panose="02020603050405020304" pitchFamily="18" charset="0"/>
              </a:rPr>
              <a:t>самопрезентации</a:t>
            </a:r>
            <a:r>
              <a:rPr lang="ru-RU" dirty="0" smtClean="0">
                <a:latin typeface="Times New Roman" panose="02020603050405020304" pitchFamily="18" charset="0"/>
                <a:cs typeface="Times New Roman" panose="02020603050405020304" pitchFamily="18" charset="0"/>
              </a:rPr>
              <a:t>». Деструктивные компоненты ответственности гандболисток уменьшились и повысился уровень уверенности в своих силах.</a:t>
            </a:r>
          </a:p>
          <a:p>
            <a:pPr algn="just"/>
            <a:r>
              <a:rPr lang="ru-RU" dirty="0" smtClean="0">
                <a:latin typeface="Times New Roman" panose="02020603050405020304" pitchFamily="18" charset="0"/>
                <a:cs typeface="Times New Roman" panose="02020603050405020304" pitchFamily="18" charset="0"/>
              </a:rPr>
              <a:t>Проведенная психологическая работа запустила положительный импульс, но радикальных изменений не последовало, поэтому существует необходимость в систематической работе для того, чтобы вызвать стабильные изменения в личностном развитии спортсменок. Полученные результаты свидетельствуют о возможности усиления позитивного влияния спортивной деятельности на формирование благоприятной Я-концепции и становление личности юных спортсменов за счет целенаправленного и регулярного психологического сопровождения их подготовки.</a:t>
            </a:r>
          </a:p>
          <a:p>
            <a:pPr algn="just"/>
            <a:endParaRPr lang="ru-RU" dirty="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Библиографическая ссылка</a:t>
            </a:r>
          </a:p>
          <a:p>
            <a:pPr algn="just"/>
            <a:r>
              <a:rPr lang="ru-RU" dirty="0" smtClean="0">
                <a:latin typeface="Times New Roman" panose="02020603050405020304" pitchFamily="18" charset="0"/>
                <a:cs typeface="Times New Roman" panose="02020603050405020304" pitchFamily="18" charset="0"/>
              </a:rPr>
              <a:t>Зернова Т.И., Носенко Н.П. ОСОБЕННОСТИ РАЗВИТИЯ Я-КОНЦЕПЦИИ У СПОРТСМЕНОВ ПОДРОСТКОВОГО ВОЗРАСТА // Современные проблемы науки и образования. – 2017. – № 2.;</a:t>
            </a:r>
          </a:p>
          <a:p>
            <a:pPr algn="just"/>
            <a:r>
              <a:rPr lang="ru-RU" dirty="0" smtClean="0">
                <a:latin typeface="Times New Roman" panose="02020603050405020304" pitchFamily="18" charset="0"/>
                <a:cs typeface="Times New Roman" panose="02020603050405020304" pitchFamily="18" charset="0"/>
              </a:rPr>
              <a:t>URL: http://www.science-education.ru/ru/article/view?id=26216 (дата обращения: 30.11.2020).</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42770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53</TotalTime>
  <Words>1951</Words>
  <Application>Microsoft Office PowerPoint</Application>
  <PresentationFormat>Широкоэкранный</PresentationFormat>
  <Paragraphs>98</Paragraphs>
  <Slides>9</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Calibri</vt:lpstr>
      <vt:lpstr>Calibri Light</vt:lpstr>
      <vt:lpstr>Times New Roman</vt:lpstr>
      <vt:lpstr>Ретро</vt:lpstr>
      <vt:lpstr>ОСОБЕННОСТИ РАЗВИТИЯ Я-КОНЦЕПЦИИ У СПОРТСМЕНОВ ПОДРОСТКОВОГО ВОЗРАСТА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4</cp:revision>
  <dcterms:created xsi:type="dcterms:W3CDTF">2020-11-30T06:07:00Z</dcterms:created>
  <dcterms:modified xsi:type="dcterms:W3CDTF">2020-11-30T07:00:06Z</dcterms:modified>
</cp:coreProperties>
</file>